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87" r:id="rId4"/>
    <p:sldId id="257" r:id="rId5"/>
    <p:sldId id="258" r:id="rId6"/>
    <p:sldId id="284" r:id="rId7"/>
    <p:sldId id="28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7" r:id="rId20"/>
    <p:sldId id="278" r:id="rId21"/>
    <p:sldId id="274" r:id="rId22"/>
    <p:sldId id="279" r:id="rId23"/>
    <p:sldId id="280" r:id="rId24"/>
    <p:sldId id="275" r:id="rId25"/>
    <p:sldId id="272" r:id="rId26"/>
    <p:sldId id="296" r:id="rId27"/>
    <p:sldId id="293" r:id="rId28"/>
    <p:sldId id="295" r:id="rId29"/>
    <p:sldId id="294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DFA9-A9BE-4630-B339-379A256DD0D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78EF-78F8-4A3A-8999-5727839E5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metrics.com/" TargetMode="External"/><Relationship Id="rId2" Type="http://schemas.openxmlformats.org/officeDocument/2006/relationships/hyperlink" Target="http://www.sinclair.edu/focus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is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sdf.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inclair.edu/focus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" TargetMode="External"/><Relationship Id="rId2" Type="http://schemas.openxmlformats.org/officeDocument/2006/relationships/hyperlink" Target="http://www.sinclair.edu/careerco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hcis.intocareers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inclair.edu/careercoac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ls.gov/ooh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cVFiyeloNM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Career Exploration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03880"/>
          </a:xfrm>
        </p:spPr>
        <p:txBody>
          <a:bodyPr/>
          <a:lstStyle/>
          <a:p>
            <a:r>
              <a:rPr lang="en-US" b="1" dirty="0" smtClean="0"/>
              <a:t>Kyle Keller and Randi Lewis-Mohler</a:t>
            </a:r>
          </a:p>
          <a:p>
            <a:r>
              <a:rPr lang="en-US" b="1" dirty="0" smtClean="0"/>
              <a:t>Career Advisors</a:t>
            </a:r>
          </a:p>
          <a:p>
            <a:r>
              <a:rPr lang="en-US" b="1" dirty="0" smtClean="0"/>
              <a:t>Sinclair Community College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0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Reasons people choose a career field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0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Peer Pressure / Friends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Gender / Culture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Previous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Skills and Interest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 Career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Media / News about Hot Jobs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Other?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81" y="3420534"/>
            <a:ext cx="3860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Choose a career based off of your…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Skills (what can you do)</a:t>
            </a:r>
          </a:p>
          <a:p>
            <a:pPr algn="ctr"/>
            <a:r>
              <a:rPr lang="en-US" sz="4800" dirty="0" smtClean="0"/>
              <a:t>Interests (what you enjoy doing)</a:t>
            </a:r>
          </a:p>
          <a:p>
            <a:pPr algn="ctr"/>
            <a:r>
              <a:rPr lang="en-US" sz="4800" dirty="0" smtClean="0"/>
              <a:t>Values (what matters to you)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18518"/>
            <a:ext cx="5880100" cy="20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are skills?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Things we learn in order to complete tasks.  Each career field has specific necessary skills in order to be successful.</a:t>
            </a:r>
          </a:p>
          <a:p>
            <a:endParaRPr lang="en-US" sz="3600" dirty="0" smtClean="0"/>
          </a:p>
          <a:p>
            <a:r>
              <a:rPr lang="en-US" sz="3600" b="1" dirty="0"/>
              <a:t>What skills are important in your industry?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4765675"/>
            <a:ext cx="3594100" cy="15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Examples of skills: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4407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Leading a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Fighting 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CPR / Administering First Aid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Public Speaking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Math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Building / Fixing Things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1845735"/>
            <a:ext cx="45897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Writing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Drawing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Caring for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Teaching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Solving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Others?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31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are interests?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Something you enjoy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How you like to spend your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Hobbies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Something that excites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Things you enjoy reading about or learning more about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What interests you about your industry?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80" y="1977814"/>
            <a:ext cx="3098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Examples of Interests: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Helping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Music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Politics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Computers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Listening to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Other Cultures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Building Things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Traveling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Being Creative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8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are values?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Things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Matter to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You are passionate about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Are guiding principles / behaviors for your life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What values are important in your industry?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0" y="1845734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Examples of Values: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Helping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Making Money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Prestige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Work / Life Balance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Justice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Short Commute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Religion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Family / Friends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Work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Work Schedule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9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 Assessments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Focus 2: </a:t>
            </a:r>
            <a:r>
              <a:rPr lang="en-US" sz="3200" dirty="0" smtClean="0">
                <a:hlinkClick r:id="rId2"/>
              </a:rPr>
              <a:t>www.sinclair.edu/focus2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Jung Typology (aka Myers Briggs): </a:t>
            </a:r>
            <a:r>
              <a:rPr lang="en-US" sz="3200" dirty="0" smtClean="0">
                <a:hlinkClick r:id="rId3"/>
              </a:rPr>
              <a:t>http://www.humanmetrics.com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Ohio Career Information Systems </a:t>
            </a:r>
            <a:r>
              <a:rPr lang="en-US" sz="3200" b="1" dirty="0" smtClean="0">
                <a:hlinkClick r:id="rId4"/>
              </a:rPr>
              <a:t>https://ocis.org</a:t>
            </a:r>
            <a:r>
              <a:rPr lang="en-US" sz="3200" b="1" dirty="0" smtClean="0"/>
              <a:t> (username: </a:t>
            </a:r>
            <a:r>
              <a:rPr lang="en-US" sz="3200" b="1" dirty="0" err="1" smtClean="0"/>
              <a:t>sinclaircoll</a:t>
            </a:r>
            <a:r>
              <a:rPr lang="en-US" sz="3200" b="1" dirty="0" smtClean="0"/>
              <a:t>, password: ohiocis03)</a:t>
            </a:r>
          </a:p>
        </p:txBody>
      </p:sp>
    </p:spTree>
    <p:extLst>
      <p:ext uri="{BB962C8B-B14F-4D97-AF65-F5344CB8AC3E}">
        <p14:creationId xmlns:p14="http://schemas.microsoft.com/office/powerpoint/2010/main" val="35921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Focus 2: </a:t>
            </a:r>
            <a:r>
              <a:rPr lang="en-US" b="1" dirty="0" smtClean="0">
                <a:hlinkClick r:id="rId2" action="ppaction://hlinkfile"/>
              </a:rPr>
              <a:t>www.sinclair.edu/focus2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884363"/>
            <a:ext cx="9436099" cy="4022725"/>
          </a:xfrm>
        </p:spPr>
      </p:pic>
    </p:spTree>
    <p:extLst>
      <p:ext uri="{BB962C8B-B14F-4D97-AF65-F5344CB8AC3E}">
        <p14:creationId xmlns:p14="http://schemas.microsoft.com/office/powerpoint/2010/main" val="9349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many students are enrolled in Sinclair College?</a:t>
            </a:r>
          </a:p>
          <a:p>
            <a:r>
              <a:rPr lang="en-US" sz="3600" dirty="0" smtClean="0"/>
              <a:t>A. 14,600</a:t>
            </a:r>
          </a:p>
          <a:p>
            <a:r>
              <a:rPr lang="en-US" sz="3600" dirty="0" smtClean="0"/>
              <a:t>B. 34,000</a:t>
            </a:r>
          </a:p>
          <a:p>
            <a:r>
              <a:rPr lang="en-US" sz="3600" dirty="0" smtClean="0"/>
              <a:t>C. 9,000</a:t>
            </a:r>
          </a:p>
          <a:p>
            <a:r>
              <a:rPr lang="en-US" sz="3600" dirty="0" smtClean="0"/>
              <a:t>D. 126,000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1" y="2661258"/>
            <a:ext cx="2699724" cy="272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Focus 2: </a:t>
            </a:r>
            <a:r>
              <a:rPr lang="en-US" dirty="0" smtClean="0">
                <a:hlinkClick r:id="rId2"/>
              </a:rPr>
              <a:t>www.sinclair.edu/focus2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25960"/>
            <a:ext cx="4938712" cy="366333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05573"/>
            <a:ext cx="4937125" cy="3904105"/>
          </a:xfrm>
        </p:spPr>
      </p:pic>
    </p:spTree>
    <p:extLst>
      <p:ext uri="{BB962C8B-B14F-4D97-AF65-F5344CB8AC3E}">
        <p14:creationId xmlns:p14="http://schemas.microsoft.com/office/powerpoint/2010/main" val="17438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Careers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Visit various websites to learn more about your possibilities.  Here are just a few!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Career Coach: </a:t>
            </a:r>
            <a:r>
              <a:rPr lang="en-US" sz="3200" dirty="0" smtClean="0">
                <a:hlinkClick r:id="rId2"/>
              </a:rPr>
              <a:t>www.sinclair.edu/careercoach</a:t>
            </a:r>
            <a:r>
              <a:rPr lang="en-US" sz="3200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Occupational Outlook Handbook: </a:t>
            </a:r>
            <a:r>
              <a:rPr lang="en-US" sz="3200" dirty="0" smtClean="0">
                <a:hlinkClick r:id="rId3"/>
              </a:rPr>
              <a:t>http://www.bls.gov/ooh/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Ohio Career Information Systems: </a:t>
            </a:r>
            <a:r>
              <a:rPr lang="en-US" sz="3200" dirty="0" smtClean="0">
                <a:hlinkClick r:id="rId4"/>
              </a:rPr>
              <a:t>www.ohcis.intocareers.org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Username: </a:t>
            </a:r>
            <a:r>
              <a:rPr lang="en-US" sz="3200" dirty="0" err="1" smtClean="0"/>
              <a:t>sinclaircoll</a:t>
            </a:r>
            <a:r>
              <a:rPr lang="en-US" sz="3200" dirty="0" smtClean="0"/>
              <a:t>, Password: ohiocis03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464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Career Coach: </a:t>
            </a:r>
            <a:r>
              <a:rPr lang="en-US" sz="4400" b="1" dirty="0" smtClean="0">
                <a:hlinkClick r:id="rId2"/>
              </a:rPr>
              <a:t>www.sinclair.edu/careercoach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846263"/>
            <a:ext cx="8877300" cy="4237037"/>
          </a:xfrm>
        </p:spPr>
      </p:pic>
    </p:spTree>
    <p:extLst>
      <p:ext uri="{BB962C8B-B14F-4D97-AF65-F5344CB8AC3E}">
        <p14:creationId xmlns:p14="http://schemas.microsoft.com/office/powerpoint/2010/main" val="10076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Occupational Outlook Handbook: </a:t>
            </a:r>
            <a:r>
              <a:rPr lang="en-US" sz="3600" dirty="0" smtClean="0">
                <a:hlinkClick r:id="rId2"/>
              </a:rPr>
              <a:t>www.bls.gov/ooh/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846263"/>
            <a:ext cx="8445500" cy="4478337"/>
          </a:xfrm>
        </p:spPr>
      </p:pic>
    </p:spTree>
    <p:extLst>
      <p:ext uri="{BB962C8B-B14F-4D97-AF65-F5344CB8AC3E}">
        <p14:creationId xmlns:p14="http://schemas.microsoft.com/office/powerpoint/2010/main" val="4194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Experiential Learning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Chat with a Career Advisor / Guidance Counselor about your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Meet with people who work in the field (also called an informational interview) to learn what it’s ‘really’ like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Job Shadow / Volunteer to see the day-to-day duties, environment, challenges and rewards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Watch videos on YouTube of people in your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Talk to college professors about the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Find a part time job, internship or volunteer in the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Join clubs that are related to your field of interest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5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Steps to Career Exploration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Take assessments to help you figure out what your interests, skills and values are.</a:t>
            </a:r>
          </a:p>
          <a:p>
            <a:r>
              <a:rPr lang="en-US" sz="3200" dirty="0" smtClean="0"/>
              <a:t>2. Research the careers that match your particular interests, skills and values.</a:t>
            </a:r>
          </a:p>
          <a:p>
            <a:r>
              <a:rPr lang="en-US" sz="3200" dirty="0" smtClean="0"/>
              <a:t>3. Talk to people in the field / job </a:t>
            </a:r>
            <a:r>
              <a:rPr lang="en-US" sz="3200" dirty="0"/>
              <a:t>s</a:t>
            </a:r>
            <a:r>
              <a:rPr lang="en-US" sz="3200" dirty="0" smtClean="0"/>
              <a:t>hadow</a:t>
            </a:r>
          </a:p>
          <a:p>
            <a:r>
              <a:rPr lang="en-US" sz="3200" dirty="0" smtClean="0"/>
              <a:t>4. Make a plan!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657600"/>
            <a:ext cx="3492500" cy="25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Crossfit</a:t>
            </a:r>
            <a:r>
              <a:rPr lang="en-US" sz="5400" b="1" dirty="0" smtClean="0"/>
              <a:t> Fails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www.youtube.com/watch?v=cVFiyeloNMY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717800"/>
            <a:ext cx="4813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5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Careers in Exercise Science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Athletic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Group Fitness Instructing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Health Educating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Physical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Outdoor Rec &amp; Adventure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Facility &amp; Event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Cardiopulmonary Rehabilitation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Adapted Fitness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Personal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Biomechanics and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Strength and Conditioning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Nutrition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Exercise Physiologist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Mind/Body Wellness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Exercise Science at Sinclair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AAS</a:t>
            </a:r>
          </a:p>
          <a:p>
            <a:pPr marL="0" indent="0">
              <a:buNone/>
            </a:pPr>
            <a:r>
              <a:rPr lang="en-US" sz="2400" b="1" dirty="0"/>
              <a:t> Exercise Science / AAS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Articulation Agreements with UD and WSU for Sports Science</a:t>
            </a: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Internship- about 15 hours per </a:t>
            </a:r>
            <a:r>
              <a:rPr lang="en-US" sz="2400" dirty="0" smtClean="0"/>
              <a:t>week</a:t>
            </a:r>
          </a:p>
          <a:p>
            <a:pPr marL="201168" lvl="1" indent="0">
              <a:buNone/>
            </a:pPr>
            <a:endParaRPr lang="en-US" sz="2400" dirty="0"/>
          </a:p>
          <a:p>
            <a:pPr marL="201168" lvl="1" indent="0">
              <a:buNone/>
            </a:pPr>
            <a:r>
              <a:rPr lang="en-US" sz="2400" b="1" dirty="0" smtClean="0"/>
              <a:t>Occupational </a:t>
            </a:r>
            <a:r>
              <a:rPr lang="en-US" sz="2400" b="1" dirty="0"/>
              <a:t>Therapy </a:t>
            </a:r>
            <a:r>
              <a:rPr lang="en-US" sz="2400" b="1" dirty="0" smtClean="0"/>
              <a:t>Assistant</a:t>
            </a:r>
          </a:p>
          <a:p>
            <a:pPr marL="201168" lvl="1" indent="0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  <a:p>
            <a:pPr marL="201168" lvl="1" indent="0">
              <a:buNone/>
            </a:pPr>
            <a:r>
              <a:rPr lang="en-US" sz="2400" b="1" dirty="0" smtClean="0"/>
              <a:t>Physical </a:t>
            </a:r>
            <a:r>
              <a:rPr lang="en-US" sz="2400" b="1" dirty="0"/>
              <a:t>Therapy </a:t>
            </a:r>
            <a:r>
              <a:rPr lang="en-US" sz="2400" b="1" dirty="0" smtClean="0"/>
              <a:t>Assistant</a:t>
            </a:r>
            <a:endParaRPr lang="en-US" sz="2400" b="1" dirty="0"/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AA / AS</a:t>
            </a:r>
          </a:p>
          <a:p>
            <a:pPr marL="201168" lvl="1" indent="0">
              <a:buNone/>
            </a:pPr>
            <a:r>
              <a:rPr lang="en-US" sz="2400" b="1" dirty="0"/>
              <a:t>Physical Education / Sport &amp; Recreational </a:t>
            </a:r>
            <a:r>
              <a:rPr lang="en-US" sz="2400" b="1" dirty="0" smtClean="0"/>
              <a:t>Management</a:t>
            </a:r>
          </a:p>
          <a:p>
            <a:pPr marL="201168" lvl="1" indent="0">
              <a:buNone/>
            </a:pPr>
            <a:endParaRPr lang="en-US" sz="2400" b="1" dirty="0"/>
          </a:p>
          <a:p>
            <a:pPr marL="201168" lvl="1" indent="0">
              <a:buNone/>
            </a:pPr>
            <a:r>
              <a:rPr lang="en-US" sz="2400" b="1" dirty="0"/>
              <a:t>Liberal Arts / </a:t>
            </a:r>
            <a:r>
              <a:rPr lang="en-US" sz="2400" b="1" dirty="0" smtClean="0"/>
              <a:t>Associate of Science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2" y="44624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 are our graduates?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Power Athlete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YMCA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Personal Training gyms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Kettering Medical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Maple Tree Cancer Institute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Kettering Sports Medicine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Own their own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 smtClean="0"/>
              <a:t>Crossfit</a:t>
            </a:r>
            <a:r>
              <a:rPr lang="en-US" sz="3200" dirty="0" smtClean="0"/>
              <a:t> gyms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Nursing homes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4376737"/>
            <a:ext cx="3903980" cy="14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B. 34,000 </a:t>
            </a:r>
          </a:p>
          <a:p>
            <a:endParaRPr lang="en-US" sz="3600" dirty="0"/>
          </a:p>
          <a:p>
            <a:r>
              <a:rPr lang="en-US" sz="3600" dirty="0" smtClean="0"/>
              <a:t>More than Wright State University and University of Dayton Combined.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5576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with a Career Advisor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b="1" dirty="0" smtClean="0"/>
              <a:t>Kyle Keller and Randi Lewis-Mohler</a:t>
            </a:r>
          </a:p>
          <a:p>
            <a:r>
              <a:rPr lang="en-US" sz="3200" dirty="0" smtClean="0"/>
              <a:t>Academic Advising Center</a:t>
            </a:r>
          </a:p>
          <a:p>
            <a:r>
              <a:rPr lang="en-US" sz="3200" dirty="0" smtClean="0"/>
              <a:t>(937) 512-3700</a:t>
            </a:r>
          </a:p>
          <a:p>
            <a:r>
              <a:rPr lang="en-US" sz="3200" dirty="0" smtClean="0"/>
              <a:t>Building 11, Room 346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2228639"/>
            <a:ext cx="3228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Question: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percentage of all jobs require some form of postsecondary education according to American Public Radio?</a:t>
            </a:r>
          </a:p>
          <a:p>
            <a:r>
              <a:rPr lang="en-US" sz="2800" b="1" dirty="0" smtClean="0"/>
              <a:t>A.  30%</a:t>
            </a:r>
          </a:p>
          <a:p>
            <a:r>
              <a:rPr lang="en-US" sz="2800" b="1" dirty="0" smtClean="0"/>
              <a:t>B.  40%</a:t>
            </a:r>
          </a:p>
          <a:p>
            <a:r>
              <a:rPr lang="en-US" sz="2800" b="1" dirty="0" smtClean="0"/>
              <a:t>C.  50%</a:t>
            </a:r>
          </a:p>
          <a:p>
            <a:r>
              <a:rPr lang="en-US" sz="2800" b="1" dirty="0" smtClean="0"/>
              <a:t>D.  60%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80" y="3568701"/>
            <a:ext cx="4076700" cy="21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Answer: 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60% of all jobs require some form of postsecondary education.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81" y="3864077"/>
            <a:ext cx="4010099" cy="23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Question: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average, how much more do people with a bachelor’s degree earn compared to those with a high school diploma?</a:t>
            </a:r>
          </a:p>
          <a:p>
            <a:r>
              <a:rPr lang="en-US" sz="3200" dirty="0" smtClean="0"/>
              <a:t>A. $13,000</a:t>
            </a:r>
          </a:p>
          <a:p>
            <a:r>
              <a:rPr lang="en-US" sz="3200" dirty="0" smtClean="0"/>
              <a:t>B. $10,800</a:t>
            </a:r>
          </a:p>
          <a:p>
            <a:r>
              <a:rPr lang="en-US" sz="3200" dirty="0" smtClean="0"/>
              <a:t>C. $17,500</a:t>
            </a:r>
          </a:p>
          <a:p>
            <a:r>
              <a:rPr lang="en-US" sz="3200" dirty="0" smtClean="0"/>
              <a:t>D. $8,000</a:t>
            </a:r>
          </a:p>
          <a:p>
            <a:endParaRPr lang="en-US" sz="3200" dirty="0"/>
          </a:p>
        </p:txBody>
      </p:sp>
      <p:pic>
        <p:nvPicPr>
          <p:cNvPr id="2052" name="Picture 4" descr="https://encrypted-tbn2.gstatic.com/images?q=tbn:ANd9GcRkvQ9qg6dLZGkzRUO9ArO2L79mhYrZDfixGqHG4xZz62Uz8_PX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88" y="2985876"/>
            <a:ext cx="3417785" cy="22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8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C. 17,500</a:t>
            </a:r>
          </a:p>
          <a:p>
            <a:r>
              <a:rPr lang="en-US" sz="4000" dirty="0" smtClean="0"/>
              <a:t>College </a:t>
            </a:r>
            <a:r>
              <a:rPr lang="en-US" sz="4000" dirty="0"/>
              <a:t>graduates aged 25 to 32 who are working full time earn about $17,500 more annually than their peers who have only a high school </a:t>
            </a:r>
            <a:r>
              <a:rPr lang="en-US" sz="4000" dirty="0" smtClean="0"/>
              <a:t>diploma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731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Question: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percentage of students change their major at least one time before they graduate?</a:t>
            </a:r>
          </a:p>
          <a:p>
            <a:r>
              <a:rPr lang="en-US" sz="3600" dirty="0" smtClean="0"/>
              <a:t>A. 30-40%</a:t>
            </a:r>
          </a:p>
          <a:p>
            <a:r>
              <a:rPr lang="en-US" sz="3600" dirty="0" smtClean="0"/>
              <a:t>B. 50-70%</a:t>
            </a:r>
          </a:p>
          <a:p>
            <a:r>
              <a:rPr lang="en-US" sz="3600" dirty="0" smtClean="0"/>
              <a:t>C. 80-90%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80" y="3139864"/>
            <a:ext cx="4051300" cy="2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Answer: B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Studies show anywhere from 50-70% of students change their major at least one time before they graduate.  Many will change as many as 3 times!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0" y="3765974"/>
            <a:ext cx="4013199" cy="2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1937A"/>
      </a:accent2>
      <a:accent3>
        <a:srgbClr val="FFB57D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1776</TotalTime>
  <Words>856</Words>
  <Application>Microsoft Office PowerPoint</Application>
  <PresentationFormat>Widescreen</PresentationFormat>
  <Paragraphs>188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Retrospect</vt:lpstr>
      <vt:lpstr>Career Exploration</vt:lpstr>
      <vt:lpstr>Question:</vt:lpstr>
      <vt:lpstr>Answer:</vt:lpstr>
      <vt:lpstr>Question:</vt:lpstr>
      <vt:lpstr>Answer: D</vt:lpstr>
      <vt:lpstr>Question:</vt:lpstr>
      <vt:lpstr>Answer: </vt:lpstr>
      <vt:lpstr>Question:</vt:lpstr>
      <vt:lpstr>Answer: B</vt:lpstr>
      <vt:lpstr>Reasons people choose a career field</vt:lpstr>
      <vt:lpstr>Choose a career based off of your…</vt:lpstr>
      <vt:lpstr>What are skills?</vt:lpstr>
      <vt:lpstr>Examples of skills:</vt:lpstr>
      <vt:lpstr>What are interests?</vt:lpstr>
      <vt:lpstr>Examples of Interests:</vt:lpstr>
      <vt:lpstr>What are values?</vt:lpstr>
      <vt:lpstr>Examples of Values:</vt:lpstr>
      <vt:lpstr>Career Assessments</vt:lpstr>
      <vt:lpstr>Focus 2: www.sinclair.edu/focus2</vt:lpstr>
      <vt:lpstr>Focus 2: www.sinclair.edu/focus2 </vt:lpstr>
      <vt:lpstr>Research Careers</vt:lpstr>
      <vt:lpstr>Career Coach: www.sinclair.edu/careercoach </vt:lpstr>
      <vt:lpstr>Occupational Outlook Handbook: www.bls.gov/ooh/ </vt:lpstr>
      <vt:lpstr>Experiential Learning</vt:lpstr>
      <vt:lpstr>Steps to Career Exploration</vt:lpstr>
      <vt:lpstr>Crossfit Fails</vt:lpstr>
      <vt:lpstr>Careers in Exercise Science</vt:lpstr>
      <vt:lpstr>Exercise Science at Sinclair</vt:lpstr>
      <vt:lpstr>Where are our graduates?</vt:lpstr>
      <vt:lpstr>Meet with a Career Advisor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Exploration</dc:title>
  <dc:creator>Lewis, Randi</dc:creator>
  <cp:lastModifiedBy>Lewis, Randi</cp:lastModifiedBy>
  <cp:revision>79</cp:revision>
  <dcterms:created xsi:type="dcterms:W3CDTF">2015-08-13T15:37:24Z</dcterms:created>
  <dcterms:modified xsi:type="dcterms:W3CDTF">2015-10-23T12:39:54Z</dcterms:modified>
</cp:coreProperties>
</file>